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ibre Franklin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D1JvS0dj1Mi24bNAXtqWPw2Px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7208AF-39D4-4EF6-AE1F-F26A95961332}">
  <a:tblStyle styleId="{367208AF-39D4-4EF6-AE1F-F26A9596133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7"/>
          </a:solidFill>
        </a:fill>
      </a:tcStyle>
    </a:wholeTbl>
    <a:band1H>
      <a:tcTxStyle b="off" i="off"/>
      <a:tcStyle>
        <a:tcBdr/>
        <a:fill>
          <a:solidFill>
            <a:srgbClr val="CDCDC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CDC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B185F04-783D-4DB8-AD26-9042643C934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f9e975db0_2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12f9e975db0_2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7" name="Google Shape;247;g12f9e975db0_2_3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f9e975db0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12f9e975db0_2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3" name="Google Shape;263;g12f9e975db0_2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fbcf9e780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12fbcf9e780_1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79" name="Google Shape;279;g12fbcf9e780_1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fbcf9e780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fbcf9e780_1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98" name="Google Shape;298;g12fbcf9e780_1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fbcf9e780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12fbcf9e780_1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16" name="Google Shape;316;g12fbcf9e780_1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34" name="Google Shape;33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05db805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1305db805d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43" name="Google Shape;343;g1305db805d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52" name="Google Shape;35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64" name="Google Shape;36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33" name="Google Shape;13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f8c0dfcb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2f8c0dfcb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45" name="Google Shape;145;g12f8c0dfcb1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f9e975db0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12f9e975db0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8" name="Google Shape;168;g12f9e975db0_2_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fbcf9e7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12fbcf9e7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2" name="Google Shape;182;g12fbcf9e78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f7ee63fde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12f7ee63fde_2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6" name="Google Shape;196;g12f7ee63fde_2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f9e975db0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2f9e975db0_2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1" name="Google Shape;211;g12f9e975db0_2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fbcf9e780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2fbcf9e780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0" name="Google Shape;230;g12fbcf9e780_1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>
  <p:cSld name="Diapositive de titr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>
            <a:spLocks noGrp="1"/>
          </p:cNvSpPr>
          <p:nvPr>
            <p:ph type="pic" idx="2"/>
          </p:nvPr>
        </p:nvSpPr>
        <p:spPr>
          <a:xfrm>
            <a:off x="1775885" y="0"/>
            <a:ext cx="10416116" cy="6597651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10"/>
          <p:cNvSpPr txBox="1">
            <a:spLocks noGrp="1"/>
          </p:cNvSpPr>
          <p:nvPr>
            <p:ph type="ctrTitle"/>
          </p:nvPr>
        </p:nvSpPr>
        <p:spPr>
          <a:xfrm>
            <a:off x="8540752" y="1048714"/>
            <a:ext cx="3651249" cy="31178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ibre Franklin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ubTitle" idx="1"/>
          </p:nvPr>
        </p:nvSpPr>
        <p:spPr>
          <a:xfrm>
            <a:off x="6102351" y="4166563"/>
            <a:ext cx="2438400" cy="209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97" y="107045"/>
            <a:ext cx="1567068" cy="678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body" idx="3"/>
          </p:nvPr>
        </p:nvSpPr>
        <p:spPr>
          <a:xfrm>
            <a:off x="8534400" y="6244168"/>
            <a:ext cx="2438400" cy="6138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20"/>
              <a:buNone/>
              <a:defRPr sz="1467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4"/>
          </p:nvPr>
        </p:nvSpPr>
        <p:spPr>
          <a:xfrm>
            <a:off x="110067" y="5920353"/>
            <a:ext cx="931333" cy="6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19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40"/>
              <a:buFont typeface="Arial"/>
              <a:buChar char="•"/>
              <a:defRPr sz="933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1206500" y="2084917"/>
            <a:ext cx="4895288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2"/>
          </p:nvPr>
        </p:nvSpPr>
        <p:spPr>
          <a:xfrm>
            <a:off x="6613029" y="2084917"/>
            <a:ext cx="4895288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206501" y="174710"/>
            <a:ext cx="4889500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Titre seul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1206501" y="174710"/>
            <a:ext cx="4889500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seul">
  <p:cSld name="1_Titre seul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>
            <a:spLocks noGrp="1"/>
          </p:cNvSpPr>
          <p:nvPr>
            <p:ph type="pic" idx="2"/>
          </p:nvPr>
        </p:nvSpPr>
        <p:spPr>
          <a:xfrm>
            <a:off x="1206501" y="0"/>
            <a:ext cx="10985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8540752" y="3429001"/>
            <a:ext cx="3651249" cy="28151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seul">
  <p:cSld name="2_Titre seul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>
            <a:spLocks noGrp="1"/>
          </p:cNvSpPr>
          <p:nvPr>
            <p:ph type="pic" idx="2"/>
          </p:nvPr>
        </p:nvSpPr>
        <p:spPr>
          <a:xfrm>
            <a:off x="1206501" y="0"/>
            <a:ext cx="1030181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seul">
  <p:cSld name="3_Titre seul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>
            <a:spLocks noGrp="1"/>
          </p:cNvSpPr>
          <p:nvPr>
            <p:ph type="pic" idx="2"/>
          </p:nvPr>
        </p:nvSpPr>
        <p:spPr>
          <a:xfrm>
            <a:off x="1206501" y="4152899"/>
            <a:ext cx="10985500" cy="270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1206500" y="2084918"/>
            <a:ext cx="10195984" cy="191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206501" y="174710"/>
            <a:ext cx="4889500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body" idx="1"/>
          </p:nvPr>
        </p:nvSpPr>
        <p:spPr>
          <a:xfrm>
            <a:off x="1206501" y="2084917"/>
            <a:ext cx="10301817" cy="451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title"/>
          </p:nvPr>
        </p:nvSpPr>
        <p:spPr>
          <a:xfrm>
            <a:off x="1206501" y="174710"/>
            <a:ext cx="4889500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>
  <p:cSld name="Titre de sec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6096000" y="1037168"/>
            <a:ext cx="5411893" cy="239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Libre Franklin"/>
              <a:buNone/>
              <a:defRPr sz="42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6096000" y="3429000"/>
            <a:ext cx="5411893" cy="28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20"/>
              <a:buNone/>
              <a:defRPr sz="180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2"/>
          <p:cNvSpPr>
            <a:spLocks noGrp="1"/>
          </p:cNvSpPr>
          <p:nvPr>
            <p:ph type="pic" idx="2"/>
          </p:nvPr>
        </p:nvSpPr>
        <p:spPr>
          <a:xfrm>
            <a:off x="1206501" y="0"/>
            <a:ext cx="4889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de section">
  <p:cSld name="2_Titre de sec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096000" y="1037168"/>
            <a:ext cx="5411893" cy="239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Libre Franklin"/>
              <a:buNone/>
              <a:defRPr sz="42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096000" y="3429000"/>
            <a:ext cx="5411893" cy="28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20"/>
              <a:buNone/>
              <a:defRPr sz="180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2"/>
          </p:nvPr>
        </p:nvSpPr>
        <p:spPr>
          <a:xfrm>
            <a:off x="1206501" y="0"/>
            <a:ext cx="4889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de section">
  <p:cSld name="1_Titre de sec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6096000" y="1037168"/>
            <a:ext cx="5411893" cy="239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Libre Franklin"/>
              <a:buNone/>
              <a:defRPr sz="42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6096000" y="3429000"/>
            <a:ext cx="5411893" cy="28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20"/>
              <a:buNone/>
              <a:defRPr sz="180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8F8F"/>
              </a:buClr>
              <a:buSzPts val="1600"/>
              <a:buNone/>
              <a:defRPr sz="16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>
            <a:spLocks noGrp="1"/>
          </p:cNvSpPr>
          <p:nvPr>
            <p:ph type="pic" idx="2"/>
          </p:nvPr>
        </p:nvSpPr>
        <p:spPr>
          <a:xfrm>
            <a:off x="1206501" y="0"/>
            <a:ext cx="4889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4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1_Titre et contenu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1206501" y="2084917"/>
            <a:ext cx="6108700" cy="451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>
            <a:spLocks noGrp="1"/>
          </p:cNvSpPr>
          <p:nvPr>
            <p:ph type="pic" idx="2"/>
          </p:nvPr>
        </p:nvSpPr>
        <p:spPr>
          <a:xfrm>
            <a:off x="7315200" y="0"/>
            <a:ext cx="419311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1206501" y="174710"/>
            <a:ext cx="4889500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>
  <p:cSld name="2_Titre et contenu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1206500" y="0"/>
            <a:ext cx="419311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5399194" y="2084917"/>
            <a:ext cx="6108700" cy="451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1206502" y="174710"/>
            <a:ext cx="4192693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1206500" y="0"/>
            <a:ext cx="419311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399194" y="2084917"/>
            <a:ext cx="6108700" cy="451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5399193" y="174710"/>
            <a:ext cx="4192693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et contenu">
  <p:cSld name="3_Titre et contenu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>
            <a:spLocks noGrp="1"/>
          </p:cNvSpPr>
          <p:nvPr>
            <p:ph type="pic" idx="2"/>
          </p:nvPr>
        </p:nvSpPr>
        <p:spPr>
          <a:xfrm>
            <a:off x="1206500" y="2084917"/>
            <a:ext cx="4193117" cy="4773083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5399194" y="2084917"/>
            <a:ext cx="6108700" cy="451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206501" y="174710"/>
            <a:ext cx="4889500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1206501" y="174710"/>
            <a:ext cx="4889500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Font typeface="Libre Franklin"/>
              <a:buNone/>
              <a:defRPr sz="4267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1206501" y="2084917"/>
            <a:ext cx="10301817" cy="451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marR="0" lvl="0" indent="-3657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40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 rot="-5400000">
            <a:off x="9487985" y="2498752"/>
            <a:ext cx="4724347" cy="68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683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  <a:defRPr sz="933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5" name="Google Shape;15;p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73697" y="176445"/>
            <a:ext cx="871936" cy="37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 rot="-5400000">
            <a:off x="573338" y="6530279"/>
            <a:ext cx="60959" cy="797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>
            <a:spLocks noGrp="1"/>
          </p:cNvSpPr>
          <p:nvPr>
            <p:ph type="ctrTitle"/>
          </p:nvPr>
        </p:nvSpPr>
        <p:spPr>
          <a:xfrm>
            <a:off x="4696920" y="1035612"/>
            <a:ext cx="7484921" cy="31309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216000" tIns="0" rIns="72000" bIns="468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ibre Franklin"/>
              <a:buNone/>
            </a:pPr>
            <a:r>
              <a:rPr lang="en-US" sz="4500" b="0"/>
              <a:t>RoboGen Project: Group 7</a:t>
            </a:r>
            <a:endParaRPr sz="4500"/>
          </a:p>
        </p:txBody>
      </p:sp>
      <p:sp>
        <p:nvSpPr>
          <p:cNvPr id="123" name="Google Shape;123;p1"/>
          <p:cNvSpPr txBox="1">
            <a:spLocks noGrp="1"/>
          </p:cNvSpPr>
          <p:nvPr>
            <p:ph type="subTitle" idx="1"/>
          </p:nvPr>
        </p:nvSpPr>
        <p:spPr>
          <a:xfrm>
            <a:off x="307428" y="4166563"/>
            <a:ext cx="4389492" cy="2439189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133"/>
              <a:t>M. Hassan,</a:t>
            </a:r>
            <a:endParaRPr sz="2133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133"/>
              <a:t>L. Zunino,</a:t>
            </a:r>
            <a:endParaRPr sz="2133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133"/>
              <a:t>L. Duggan,</a:t>
            </a:r>
            <a:endParaRPr sz="2133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133"/>
              <a:t>H. Sprumont,</a:t>
            </a:r>
            <a:endParaRPr sz="2133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133"/>
              <a:t> MICRO-515 Evolutionary robotics  </a:t>
            </a:r>
            <a:endParaRPr/>
          </a:p>
        </p:txBody>
      </p:sp>
      <p:sp>
        <p:nvSpPr>
          <p:cNvPr id="124" name="Google Shape;124;p1"/>
          <p:cNvSpPr txBox="1">
            <a:spLocks noGrp="1"/>
          </p:cNvSpPr>
          <p:nvPr>
            <p:ph type="body" idx="3"/>
          </p:nvPr>
        </p:nvSpPr>
        <p:spPr>
          <a:xfrm>
            <a:off x="9753600" y="6244168"/>
            <a:ext cx="2438400" cy="6138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125" name="Google Shape;125;p1"/>
          <p:cNvSpPr txBox="1"/>
          <p:nvPr/>
        </p:nvSpPr>
        <p:spPr>
          <a:xfrm>
            <a:off x="933428" y="2808408"/>
            <a:ext cx="295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1: Final image of robot body 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27" name="Google Shape;127;p1"/>
          <p:cNvPicPr preferRelativeResize="0"/>
          <p:nvPr/>
        </p:nvPicPr>
        <p:blipFill rotWithShape="1">
          <a:blip r:embed="rId3">
            <a:alphaModFix/>
          </a:blip>
          <a:srcRect l="2006" r="2006"/>
          <a:stretch/>
        </p:blipFill>
        <p:spPr>
          <a:xfrm>
            <a:off x="307425" y="1035600"/>
            <a:ext cx="4389500" cy="177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4">
            <a:alphaModFix/>
          </a:blip>
          <a:srcRect l="12264" t="29895" r="7728" b="25723"/>
          <a:stretch/>
        </p:blipFill>
        <p:spPr>
          <a:xfrm>
            <a:off x="6219163" y="4462376"/>
            <a:ext cx="4440448" cy="18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 txBox="1"/>
          <p:nvPr/>
        </p:nvSpPr>
        <p:spPr>
          <a:xfrm>
            <a:off x="6746349" y="6397200"/>
            <a:ext cx="355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Final image of robot body (real) 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f9e975db0_2_326"/>
          <p:cNvSpPr txBox="1">
            <a:spLocks noGrp="1"/>
          </p:cNvSpPr>
          <p:nvPr>
            <p:ph type="title"/>
          </p:nvPr>
        </p:nvSpPr>
        <p:spPr>
          <a:xfrm>
            <a:off x="1025750" y="174706"/>
            <a:ext cx="10404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Intermediate results: </a:t>
            </a:r>
            <a:r>
              <a:rPr lang="en-US" sz="2900"/>
              <a:t>Snake and starfish</a:t>
            </a:r>
            <a:endParaRPr sz="2900"/>
          </a:p>
        </p:txBody>
      </p:sp>
      <p:sp>
        <p:nvSpPr>
          <p:cNvPr id="250" name="Google Shape;250;g12f9e975db0_2_326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251" name="Google Shape;251;g12f9e975db0_2_326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2" name="Google Shape;252;g12f9e975db0_2_326"/>
          <p:cNvSpPr txBox="1"/>
          <p:nvPr/>
        </p:nvSpPr>
        <p:spPr>
          <a:xfrm>
            <a:off x="1820826" y="790122"/>
            <a:ext cx="3440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GorillaBot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8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12f9e975db0_2_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500" y="4158408"/>
            <a:ext cx="2971400" cy="222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2f9e975db0_2_3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5687" y="1306700"/>
            <a:ext cx="4030378" cy="27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2f9e975db0_2_326"/>
          <p:cNvSpPr txBox="1"/>
          <p:nvPr/>
        </p:nvSpPr>
        <p:spPr>
          <a:xfrm>
            <a:off x="6621866" y="789549"/>
            <a:ext cx="3440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Starfish:</a:t>
            </a:r>
            <a:endParaRPr sz="18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12f9e975db0_2_3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4151" y="4132591"/>
            <a:ext cx="3040224" cy="228018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2f9e975db0_2_326"/>
          <p:cNvSpPr txBox="1"/>
          <p:nvPr/>
        </p:nvSpPr>
        <p:spPr>
          <a:xfrm>
            <a:off x="4212650" y="4158400"/>
            <a:ext cx="4030500" cy="129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5000"/>
              </a:lnSpc>
              <a:buSzPts val="1400"/>
            </a:pPr>
            <a:r>
              <a:rPr lang="en-US" dirty="0">
                <a:solidFill>
                  <a:schemeClr val="dk1"/>
                </a:solidFill>
              </a:rPr>
              <a:t>↑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-US" dirty="0">
                <a:solidFill>
                  <a:schemeClr val="dk1"/>
                </a:solidFill>
              </a:rPr>
              <a:t> 	↑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</a:t>
            </a:r>
            <a:r>
              <a:rPr lang="en-US" dirty="0">
                <a:solidFill>
                  <a:schemeClr val="dk1"/>
                </a:solidFill>
              </a:rPr>
              <a:t>10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GorillaBot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Starfish in simulation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(Don’t judge them, they’ve been through a lot)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12f9e975db0_2_326"/>
          <p:cNvSpPr txBox="1"/>
          <p:nvPr/>
        </p:nvSpPr>
        <p:spPr>
          <a:xfrm>
            <a:off x="3915475" y="5882025"/>
            <a:ext cx="430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12827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←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</a:t>
            </a:r>
            <a:r>
              <a:rPr lang="en-US">
                <a:solidFill>
                  <a:schemeClr val="dk1"/>
                </a:solidFill>
              </a:rPr>
              <a:t>1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Fitness evolution for both robots </a:t>
            </a:r>
            <a:r>
              <a:rPr lang="en-US">
                <a:solidFill>
                  <a:schemeClr val="dk1"/>
                </a:solidFill>
              </a:rPr>
              <a:t>→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12f9e975db0_2_3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6341" y="1304613"/>
            <a:ext cx="4091150" cy="2652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f9e975db0_2_364"/>
          <p:cNvSpPr txBox="1">
            <a:spLocks noGrp="1"/>
          </p:cNvSpPr>
          <p:nvPr>
            <p:ph type="title"/>
          </p:nvPr>
        </p:nvSpPr>
        <p:spPr>
          <a:xfrm>
            <a:off x="1025750" y="174706"/>
            <a:ext cx="10404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Experimental Method: </a:t>
            </a:r>
            <a:r>
              <a:rPr lang="en-US" sz="2900"/>
              <a:t>Obstacle avoidance</a:t>
            </a:r>
            <a:endParaRPr sz="3366"/>
          </a:p>
        </p:txBody>
      </p:sp>
      <p:sp>
        <p:nvSpPr>
          <p:cNvPr id="266" name="Google Shape;266;g12f9e975db0_2_364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267" name="Google Shape;267;g12f9e975db0_2_364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68" name="Google Shape;268;g12f9e975db0_2_364"/>
          <p:cNvSpPr txBox="1"/>
          <p:nvPr/>
        </p:nvSpPr>
        <p:spPr>
          <a:xfrm>
            <a:off x="1446575" y="1001000"/>
            <a:ext cx="698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Brain evolution, manual sensor placement: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Fitness functions: 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2f9e975db0_2_364"/>
          <p:cNvSpPr txBox="1"/>
          <p:nvPr/>
        </p:nvSpPr>
        <p:spPr>
          <a:xfrm>
            <a:off x="7096277" y="6038725"/>
            <a:ext cx="433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12827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</a:t>
            </a:r>
            <a:r>
              <a:rPr lang="en-US">
                <a:solidFill>
                  <a:schemeClr val="dk1"/>
                </a:solidFill>
              </a:rPr>
              <a:t>2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Arena for implicit obstacle avoidance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2f9e975db0_2_364"/>
          <p:cNvSpPr txBox="1"/>
          <p:nvPr/>
        </p:nvSpPr>
        <p:spPr>
          <a:xfrm>
            <a:off x="1446575" y="4398200"/>
            <a:ext cx="60771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and brain evolution, implicit OA: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Fitness function: Racing</a:t>
            </a: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scenario with conditions on </a:t>
            </a: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 number of sensors</a:t>
            </a: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obstacle removal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Constant battle with the robot’s exploits (no IR sensors on robot, obstacle despawning, lucky starting position, ...)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12f9e975db0_2_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924" y="4257025"/>
            <a:ext cx="1846499" cy="177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2f9e975db0_2_3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0450" y="2717701"/>
            <a:ext cx="6986100" cy="11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2f9e975db0_2_3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7980" y="1948756"/>
            <a:ext cx="4178864" cy="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2f9e975db0_2_364"/>
          <p:cNvSpPr/>
          <p:nvPr/>
        </p:nvSpPr>
        <p:spPr>
          <a:xfrm>
            <a:off x="2055800" y="2039063"/>
            <a:ext cx="486900" cy="432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2f9e975db0_2_364"/>
          <p:cNvSpPr/>
          <p:nvPr/>
        </p:nvSpPr>
        <p:spPr>
          <a:xfrm>
            <a:off x="2055800" y="3076825"/>
            <a:ext cx="486900" cy="432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fbcf9e780_1_72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3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Results</a:t>
            </a:r>
            <a:endParaRPr/>
          </a:p>
        </p:txBody>
      </p:sp>
      <p:sp>
        <p:nvSpPr>
          <p:cNvPr id="282" name="Google Shape;282;g12fbcf9e780_1_72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283" name="Google Shape;283;g12fbcf9e780_1_7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2fbcf9e780_1_7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2fbcf9e780_1_7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2fbcf9e780_1_7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52350" rIns="91425" bIns="50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12fbcf9e780_1_72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88" name="Google Shape;288;g12fbcf9e780_1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837" y="857500"/>
            <a:ext cx="8414324" cy="28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2fbcf9e780_1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0012" y="719588"/>
            <a:ext cx="8491975" cy="310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2fbcf9e780_1_72"/>
          <p:cNvSpPr txBox="1"/>
          <p:nvPr/>
        </p:nvSpPr>
        <p:spPr>
          <a:xfrm>
            <a:off x="367958" y="6188075"/>
            <a:ext cx="547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</a:t>
            </a:r>
            <a:r>
              <a:rPr lang="en-US"/>
              <a:t>3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Fitness evolution : Brain-only OA fitness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2fbcf9e780_1_72"/>
          <p:cNvSpPr txBox="1"/>
          <p:nvPr/>
        </p:nvSpPr>
        <p:spPr>
          <a:xfrm>
            <a:off x="5753750" y="6216200"/>
            <a:ext cx="545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</a:t>
            </a:r>
            <a:r>
              <a:rPr lang="en-US"/>
              <a:t>4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Robot at the end of the evolution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12fbcf9e780_1_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01" y="643400"/>
            <a:ext cx="8456973" cy="310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2fbcf9e780_1_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3861" y="3776575"/>
            <a:ext cx="5554774" cy="23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2fbcf9e780_1_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887" y="3692676"/>
            <a:ext cx="3280426" cy="24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fbcf9e780_1_110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3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Results</a:t>
            </a:r>
            <a:endParaRPr/>
          </a:p>
        </p:txBody>
      </p:sp>
      <p:sp>
        <p:nvSpPr>
          <p:cNvPr id="301" name="Google Shape;301;g12fbcf9e780_1_110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302" name="Google Shape;302;g12fbcf9e780_1_1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2fbcf9e780_1_1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2fbcf9e780_1_1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2fbcf9e780_1_1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52350" rIns="91425" bIns="50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2fbcf9e780_1_110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07" name="Google Shape;307;g12fbcf9e780_1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837" y="857500"/>
            <a:ext cx="8414324" cy="28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2fbcf9e780_1_110"/>
          <p:cNvSpPr txBox="1"/>
          <p:nvPr/>
        </p:nvSpPr>
        <p:spPr>
          <a:xfrm>
            <a:off x="720183" y="6201875"/>
            <a:ext cx="547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</a:t>
            </a:r>
            <a:r>
              <a:rPr lang="en-US"/>
              <a:t>5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Fitness evolution : Brain-only OA fitness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2fbcf9e780_1_110"/>
          <p:cNvSpPr txBox="1"/>
          <p:nvPr/>
        </p:nvSpPr>
        <p:spPr>
          <a:xfrm>
            <a:off x="5978150" y="6170375"/>
            <a:ext cx="545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</a:t>
            </a:r>
            <a:r>
              <a:rPr lang="en-US"/>
              <a:t>6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Robot at the end of the evolution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g12fbcf9e780_1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9062" y="3750225"/>
            <a:ext cx="3197075" cy="239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2fbcf9e780_1_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8825" y="764825"/>
            <a:ext cx="8414323" cy="285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2fbcf9e780_1_1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6100" y="3584425"/>
            <a:ext cx="3016001" cy="2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fbcf9e780_1_90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3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Results</a:t>
            </a:r>
            <a:endParaRPr/>
          </a:p>
        </p:txBody>
      </p:sp>
      <p:sp>
        <p:nvSpPr>
          <p:cNvPr id="319" name="Google Shape;319;g12fbcf9e780_1_90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320" name="Google Shape;320;g12fbcf9e780_1_9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2fbcf9e780_1_9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2fbcf9e780_1_9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2fbcf9e780_1_9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52350" rIns="91425" bIns="50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2fbcf9e780_1_90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25" name="Google Shape;325;g12fbcf9e780_1_90"/>
          <p:cNvSpPr txBox="1"/>
          <p:nvPr/>
        </p:nvSpPr>
        <p:spPr>
          <a:xfrm>
            <a:off x="585925" y="5994700"/>
            <a:ext cx="545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</a:t>
            </a:r>
            <a:r>
              <a:rPr lang="en-US"/>
              <a:t>7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Fitness evolution : Brain-only OA fitness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12fbcf9e780_1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697" y="777875"/>
            <a:ext cx="8547276" cy="3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2fbcf9e780_1_90"/>
          <p:cNvSpPr txBox="1"/>
          <p:nvPr/>
        </p:nvSpPr>
        <p:spPr>
          <a:xfrm>
            <a:off x="5857350" y="5943600"/>
            <a:ext cx="545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</a:t>
            </a:r>
            <a:r>
              <a:rPr lang="en-US"/>
              <a:t>8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Robot at the end of the evolution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12fbcf9e780_1_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00" y="646650"/>
            <a:ext cx="8397189" cy="3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2fbcf9e780_1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725" y="3575450"/>
            <a:ext cx="2931049" cy="23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2fbcf9e780_1_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0637" y="3549700"/>
            <a:ext cx="3022467" cy="2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252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sz="3900" b="0"/>
              <a:t>Video of GorillaBot - Simulation (2x speed)</a:t>
            </a:r>
            <a:endParaRPr sz="3700" b="0"/>
          </a:p>
        </p:txBody>
      </p:sp>
      <p:sp>
        <p:nvSpPr>
          <p:cNvPr id="337" name="Google Shape;337;p6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338" name="Google Shape;338;p6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39" name="Google Shape;3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314" y="1407441"/>
            <a:ext cx="8140525" cy="404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05db805d5_0_0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3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sz="3900" b="0"/>
              <a:t>Video of GorillaBot - Real robot</a:t>
            </a:r>
            <a:endParaRPr sz="3700" b="0"/>
          </a:p>
        </p:txBody>
      </p:sp>
      <p:sp>
        <p:nvSpPr>
          <p:cNvPr id="346" name="Google Shape;346;g1305db805d5_0_0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347" name="Google Shape;347;g1305db805d5_0_0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48" name="Google Shape;348;g1305db805d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10" y="1819285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252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Conclusion</a:t>
            </a:r>
            <a:endParaRPr/>
          </a:p>
        </p:txBody>
      </p:sp>
      <p:sp>
        <p:nvSpPr>
          <p:cNvPr id="355" name="Google Shape;355;p7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356" name="Google Shape;356;p7"/>
          <p:cNvSpPr txBox="1"/>
          <p:nvPr/>
        </p:nvSpPr>
        <p:spPr>
          <a:xfrm>
            <a:off x="416100" y="1036375"/>
            <a:ext cx="7334400" cy="2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Observations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Simpler fitness functions worked better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Random start has greater variability in results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Repeatability is more guaranteed with non-random start configurations (GorillaBot: obtained ⅖ times) 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Evolutionary algorithm is opportunistic 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57" name="Google Shape;357;p7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58" name="Google Shape;358;p7"/>
          <p:cNvSpPr txBox="1"/>
          <p:nvPr/>
        </p:nvSpPr>
        <p:spPr>
          <a:xfrm>
            <a:off x="1322150" y="4243350"/>
            <a:ext cx="99612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works, if we had more time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Longer evolution with more starting positions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more the implicit OA (tweaking arenas, …)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random starts (funny results)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solidFill>
                  <a:schemeClr val="dk1"/>
                </a:solidFill>
              </a:rPr>
              <a:t>Train on different arena for more general results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8400" y="777875"/>
            <a:ext cx="3417250" cy="252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"/>
          <p:cNvSpPr txBox="1"/>
          <p:nvPr/>
        </p:nvSpPr>
        <p:spPr>
          <a:xfrm>
            <a:off x="8223250" y="3501875"/>
            <a:ext cx="353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</a:t>
            </a:r>
            <a:r>
              <a:rPr lang="en-US"/>
              <a:t>9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Artistic depiction of GorillaBot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252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Workload distribution</a:t>
            </a:r>
            <a:endParaRPr/>
          </a:p>
        </p:txBody>
      </p:sp>
      <p:sp>
        <p:nvSpPr>
          <p:cNvPr id="367" name="Google Shape;367;p8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graphicFrame>
        <p:nvGraphicFramePr>
          <p:cNvPr id="368" name="Google Shape;368;p8"/>
          <p:cNvGraphicFramePr/>
          <p:nvPr/>
        </p:nvGraphicFramePr>
        <p:xfrm>
          <a:off x="1440828" y="1212922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{367208AF-39D4-4EF6-AE1F-F26A95961332}</a:tableStyleId>
              </a:tblPr>
              <a:tblGrid>
                <a:gridCol w="19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4925"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M. Hassan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L. Zunino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L. Duggan</a:t>
                      </a:r>
                      <a:endParaRPr sz="18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H. Sprumont</a:t>
                      </a:r>
                      <a:endParaRPr sz="18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925"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Starting robot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 Starfish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 Random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Random</a:t>
                      </a:r>
                      <a:endParaRPr sz="18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Snake</a:t>
                      </a:r>
                      <a:endParaRPr sz="18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925"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Final OA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 Starfish + Gorilla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u="none" strike="noStrike" cap="none"/>
                    </a:p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Random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Gorilla</a:t>
                      </a:r>
                      <a:endParaRPr sz="18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925"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Robot build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Body + Sensors</a:t>
                      </a:r>
                      <a:endParaRPr sz="18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Body</a:t>
                      </a:r>
                      <a:endParaRPr sz="18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" name="Google Shape;369;p8"/>
          <p:cNvSpPr/>
          <p:nvPr/>
        </p:nvSpPr>
        <p:spPr>
          <a:xfrm>
            <a:off x="1587818" y="2354482"/>
            <a:ext cx="314830" cy="63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52350" rIns="91425" bIns="50775" anchor="ctr" anchorCtr="0">
            <a:spAutoFit/>
          </a:bodyPr>
          <a:lstStyle/>
          <a:p>
            <a:pPr marL="128588" marR="0" lvl="0" indent="-6508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128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252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Introduction: </a:t>
            </a:r>
            <a:r>
              <a:rPr lang="en-US" sz="2900"/>
              <a:t>Mars exploration rover</a:t>
            </a:r>
            <a:endParaRPr sz="3366"/>
          </a:p>
        </p:txBody>
      </p:sp>
      <p:sp>
        <p:nvSpPr>
          <p:cNvPr id="136" name="Google Shape;136;p2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1206500" y="947225"/>
            <a:ext cx="9847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Locomotion on uneven terrain</a:t>
            </a:r>
            <a:endParaRPr sz="2400" b="1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Font typeface="Arial"/>
              <a:buChar char="⮚"/>
            </a:pPr>
            <a:r>
              <a:rPr lang="en-US" sz="2400" b="1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Stability of the core component  </a:t>
            </a:r>
            <a:r>
              <a:rPr lang="en-US" sz="2400" b="1">
                <a:solidFill>
                  <a:schemeClr val="dk1"/>
                </a:solidFill>
              </a:rPr>
              <a:t>→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Font typeface="Arial"/>
              <a:buChar char="⮚"/>
            </a:pPr>
            <a:r>
              <a:rPr lang="en-US" sz="2400" b="1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Obstacle avoidance</a:t>
            </a:r>
            <a:endParaRPr sz="2400" b="1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39" name="Google Shape;1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346" y="3042150"/>
            <a:ext cx="9389066" cy="34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"/>
          <p:cNvSpPr txBox="1"/>
          <p:nvPr/>
        </p:nvSpPr>
        <p:spPr>
          <a:xfrm>
            <a:off x="1533353" y="6136058"/>
            <a:ext cx="295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Figure 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3: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Grand challenge arena 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6824650" y="1385975"/>
            <a:ext cx="48504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Scientific approach / Repeatability</a:t>
            </a:r>
            <a:endParaRPr sz="1900"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Exploring the parameters of Robogen</a:t>
            </a:r>
            <a:endParaRPr sz="19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f8c0dfcb1_2_0"/>
          <p:cNvSpPr txBox="1">
            <a:spLocks noGrp="1"/>
          </p:cNvSpPr>
          <p:nvPr>
            <p:ph type="title"/>
          </p:nvPr>
        </p:nvSpPr>
        <p:spPr>
          <a:xfrm>
            <a:off x="967625" y="195279"/>
            <a:ext cx="104043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Experimental Method:</a:t>
            </a:r>
            <a:endParaRPr sz="2900"/>
          </a:p>
        </p:txBody>
      </p:sp>
      <p:sp>
        <p:nvSpPr>
          <p:cNvPr id="148" name="Google Shape;148;g12f8c0dfcb1_2_0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149" name="Google Shape;149;g12f8c0dfcb1_2_0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50" name="Google Shape;150;g12f8c0dfcb1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237" y="1399800"/>
            <a:ext cx="11585524" cy="367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f8c0dfcb1_2_0"/>
          <p:cNvSpPr txBox="1"/>
          <p:nvPr/>
        </p:nvSpPr>
        <p:spPr>
          <a:xfrm>
            <a:off x="4173287" y="5151320"/>
            <a:ext cx="384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Project flowchart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/>
        </p:nvSpPr>
        <p:spPr>
          <a:xfrm>
            <a:off x="1206500" y="1006450"/>
            <a:ext cx="4959000" cy="59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Random starts: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exploration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Surprises !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Rolling snake: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Oscillators only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racing score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geometry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Starfish: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Oscillators only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racing score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geometry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6592975" y="6080325"/>
            <a:ext cx="46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Starting robots and one of our random results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252" cy="143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Experimental Method: </a:t>
            </a:r>
            <a:r>
              <a:rPr lang="en-US" sz="2900"/>
              <a:t>Starting robot</a:t>
            </a:r>
            <a:endParaRPr sz="2900"/>
          </a:p>
        </p:txBody>
      </p:sp>
      <p:sp>
        <p:nvSpPr>
          <p:cNvPr id="160" name="Google Shape;160;p3"/>
          <p:cNvSpPr txBox="1">
            <a:spLocks noGrp="1"/>
          </p:cNvSpPr>
          <p:nvPr>
            <p:ph type="dt" idx="10"/>
          </p:nvPr>
        </p:nvSpPr>
        <p:spPr>
          <a:xfrm rot="-5400000">
            <a:off x="-1628551" y="3704603"/>
            <a:ext cx="4454736" cy="12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5625" y="830338"/>
            <a:ext cx="5510101" cy="20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 l="11812" r="3862"/>
          <a:stretch/>
        </p:blipFill>
        <p:spPr>
          <a:xfrm>
            <a:off x="5770421" y="3032094"/>
            <a:ext cx="2727550" cy="297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1725" y="3032098"/>
            <a:ext cx="3180550" cy="28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f9e975db0_2_285"/>
          <p:cNvSpPr/>
          <p:nvPr/>
        </p:nvSpPr>
        <p:spPr>
          <a:xfrm>
            <a:off x="1108475" y="2527725"/>
            <a:ext cx="3573900" cy="1968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12f9e975db0_2_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1787" y="4683126"/>
            <a:ext cx="6056177" cy="1528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Google Shape;172;g12f9e975db0_2_285"/>
          <p:cNvGraphicFramePr/>
          <p:nvPr/>
        </p:nvGraphicFramePr>
        <p:xfrm>
          <a:off x="6165623" y="1006486"/>
          <a:ext cx="5428525" cy="3336200"/>
        </p:xfrm>
        <a:graphic>
          <a:graphicData uri="http://schemas.openxmlformats.org/drawingml/2006/table">
            <a:tbl>
              <a:tblPr firstRow="1" firstCol="1" bandRow="1">
                <a:noFill/>
                <a:tableStyleId>{367208AF-39D4-4EF6-AE1F-F26A95961332}</a:tableStyleId>
              </a:tblPr>
              <a:tblGrid>
                <a:gridCol w="128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Oscillators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LowerLeg1</a:t>
                      </a:r>
                      <a:endParaRPr sz="1400" u="none" strike="noStrike" cap="none">
                        <a:solidFill>
                          <a:srgbClr val="92D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Hip1</a:t>
                      </a:r>
                      <a:endParaRPr sz="1400" u="none" strike="noStrike" cap="none">
                        <a:solidFill>
                          <a:srgbClr val="92D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Hip2</a:t>
                      </a:r>
                      <a:endParaRPr sz="1400" u="none" strike="noStrike" cap="none">
                        <a:solidFill>
                          <a:srgbClr val="92D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LowerLeg2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</a:rPr>
                        <a:t>Period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0.8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0.8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0.8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0.8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</a:rPr>
                        <a:t>Offset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0.2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-0.8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-0.95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-1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</a:rPr>
                        <a:t>Amplitude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12f9e975db0_2_285"/>
          <p:cNvSpPr txBox="1">
            <a:spLocks noGrp="1"/>
          </p:cNvSpPr>
          <p:nvPr>
            <p:ph type="title"/>
          </p:nvPr>
        </p:nvSpPr>
        <p:spPr>
          <a:xfrm>
            <a:off x="1025750" y="174706"/>
            <a:ext cx="104043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Experimental Method: </a:t>
            </a:r>
            <a:r>
              <a:rPr lang="en-US" sz="2900"/>
              <a:t>Starting robots (bis)</a:t>
            </a:r>
            <a:endParaRPr sz="2900"/>
          </a:p>
        </p:txBody>
      </p:sp>
      <p:sp>
        <p:nvSpPr>
          <p:cNvPr id="174" name="Google Shape;174;g12f9e975db0_2_285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175" name="Google Shape;175;g12f9e975db0_2_285"/>
          <p:cNvSpPr txBox="1"/>
          <p:nvPr/>
        </p:nvSpPr>
        <p:spPr>
          <a:xfrm>
            <a:off x="1206500" y="1006450"/>
            <a:ext cx="4959000" cy="59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Random starts: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exploration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Surprises !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Rolling snake: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Oscillators only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racing score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geometry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Starfish: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Oscillators only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racing score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geometry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2f9e975db0_2_285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7" name="Google Shape;177;g12f9e975db0_2_285"/>
          <p:cNvSpPr txBox="1"/>
          <p:nvPr/>
        </p:nvSpPr>
        <p:spPr>
          <a:xfrm>
            <a:off x="6910974" y="6161700"/>
            <a:ext cx="393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Rolling snake core and actuators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2f9e975db0_2_285"/>
          <p:cNvSpPr txBox="1"/>
          <p:nvPr/>
        </p:nvSpPr>
        <p:spPr>
          <a:xfrm>
            <a:off x="6910987" y="4342675"/>
            <a:ext cx="393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 : Rolling snake oscillator parameters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g12fbcf9e780_0_0"/>
          <p:cNvGraphicFramePr/>
          <p:nvPr/>
        </p:nvGraphicFramePr>
        <p:xfrm>
          <a:off x="5644898" y="811424"/>
          <a:ext cx="5972700" cy="2293475"/>
        </p:xfrm>
        <a:graphic>
          <a:graphicData uri="http://schemas.openxmlformats.org/drawingml/2006/table">
            <a:tbl>
              <a:tblPr firstRow="1" firstCol="1" bandRow="1">
                <a:noFill/>
                <a:tableStyleId>{367208AF-39D4-4EF6-AE1F-F26A95961332}</a:tableStyleId>
              </a:tblPr>
              <a:tblGrid>
                <a:gridCol w="113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7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7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Oscillators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92D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92D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Hip3</a:t>
                      </a:r>
                      <a:endParaRPr sz="1400" u="none" strike="noStrike" cap="none">
                        <a:solidFill>
                          <a:srgbClr val="92D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 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4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knee1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knee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knee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knee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4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</a:rPr>
                        <a:t>Period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</a:rPr>
                        <a:t>Offset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</a:rPr>
                        <a:t>Amplitude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5" name="Google Shape;185;g12fbcf9e780_0_0"/>
          <p:cNvSpPr txBox="1">
            <a:spLocks noGrp="1"/>
          </p:cNvSpPr>
          <p:nvPr>
            <p:ph type="title"/>
          </p:nvPr>
        </p:nvSpPr>
        <p:spPr>
          <a:xfrm>
            <a:off x="1025750" y="174706"/>
            <a:ext cx="104043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Experimental Method: </a:t>
            </a:r>
            <a:r>
              <a:rPr lang="en-US" sz="2900"/>
              <a:t>Starting robots (bis)</a:t>
            </a:r>
            <a:endParaRPr sz="2900"/>
          </a:p>
        </p:txBody>
      </p:sp>
      <p:sp>
        <p:nvSpPr>
          <p:cNvPr id="186" name="Google Shape;186;g12fbcf9e780_0_0"/>
          <p:cNvSpPr txBox="1">
            <a:spLocks noGrp="1"/>
          </p:cNvSpPr>
          <p:nvPr>
            <p:ph type="dt" idx="10"/>
          </p:nvPr>
        </p:nvSpPr>
        <p:spPr>
          <a:xfrm rot="-5400000">
            <a:off x="-1783073" y="3859150"/>
            <a:ext cx="44547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187" name="Google Shape;187;g12fbcf9e780_0_0"/>
          <p:cNvSpPr txBox="1"/>
          <p:nvPr/>
        </p:nvSpPr>
        <p:spPr>
          <a:xfrm>
            <a:off x="1206500" y="1006450"/>
            <a:ext cx="4959000" cy="59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Random starts: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exploration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Surprises !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Rolling snake: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Oscillators only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racing score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geometry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Starfish: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Oscillators only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racing score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geometry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2fbcf9e780_0_0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9" name="Google Shape;189;g12fbcf9e780_0_0"/>
          <p:cNvSpPr txBox="1"/>
          <p:nvPr/>
        </p:nvSpPr>
        <p:spPr>
          <a:xfrm>
            <a:off x="6910974" y="6161700"/>
            <a:ext cx="393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3 : Brain-only Evolved Starfish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2fbcf9e780_0_0"/>
          <p:cNvSpPr txBox="1"/>
          <p:nvPr/>
        </p:nvSpPr>
        <p:spPr>
          <a:xfrm>
            <a:off x="6566537" y="3225675"/>
            <a:ext cx="393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 : Starfish starting oscillator parameters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2fbcf9e780_0_0"/>
          <p:cNvSpPr/>
          <p:nvPr/>
        </p:nvSpPr>
        <p:spPr>
          <a:xfrm>
            <a:off x="1085225" y="4571350"/>
            <a:ext cx="3573900" cy="1968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2" name="Google Shape;192;g12fbcf9e780_0_0"/>
          <p:cNvGraphicFramePr/>
          <p:nvPr/>
        </p:nvGraphicFramePr>
        <p:xfrm>
          <a:off x="5762423" y="4027924"/>
          <a:ext cx="5972700" cy="2047740"/>
        </p:xfrm>
        <a:graphic>
          <a:graphicData uri="http://schemas.openxmlformats.org/drawingml/2006/table">
            <a:tbl>
              <a:tblPr firstRow="1" firstCol="1" bandRow="1">
                <a:noFill/>
                <a:tableStyleId>{367208AF-39D4-4EF6-AE1F-F26A95961332}</a:tableStyleId>
              </a:tblPr>
              <a:tblGrid>
                <a:gridCol w="113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7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7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Oscillators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92D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92D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Hip3</a:t>
                      </a:r>
                      <a:endParaRPr sz="1400" u="none" strike="noStrike" cap="none">
                        <a:solidFill>
                          <a:srgbClr val="92D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Hip 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4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knee1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knee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knee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knee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92D050"/>
                          </a:solidFill>
                        </a:rPr>
                        <a:t>4</a:t>
                      </a:r>
                      <a:endParaRPr sz="1400" u="none" strike="noStrike" cap="none">
                        <a:solidFill>
                          <a:srgbClr val="92D050"/>
                        </a:solidFill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</a:rPr>
                        <a:t>Period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1.87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1.83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1.92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1.99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1.61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</a:rPr>
                        <a:t>Offset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-0.57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-0.89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0.41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0.38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0.17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0.24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0.64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</a:rPr>
                        <a:t>Amplitude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12827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0.83</a:t>
                      </a:r>
                      <a:endParaRPr sz="1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0.78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0.93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f7ee63fde_2_11"/>
          <p:cNvSpPr txBox="1">
            <a:spLocks noGrp="1"/>
          </p:cNvSpPr>
          <p:nvPr>
            <p:ph type="title"/>
          </p:nvPr>
        </p:nvSpPr>
        <p:spPr>
          <a:xfrm>
            <a:off x="1025740" y="174710"/>
            <a:ext cx="104043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Experimental Method: </a:t>
            </a:r>
            <a:r>
              <a:rPr lang="en-US" sz="2900"/>
              <a:t>Initial parameters</a:t>
            </a:r>
            <a:endParaRPr sz="3366"/>
          </a:p>
        </p:txBody>
      </p:sp>
      <p:sp>
        <p:nvSpPr>
          <p:cNvPr id="199" name="Google Shape;199;g12f7ee63fde_2_11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200" name="Google Shape;200;g12f7ee63fde_2_11"/>
          <p:cNvSpPr txBox="1"/>
          <p:nvPr/>
        </p:nvSpPr>
        <p:spPr>
          <a:xfrm>
            <a:off x="7779142" y="6144462"/>
            <a:ext cx="362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12827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</a:t>
            </a:r>
            <a:r>
              <a:rPr lang="en-US">
                <a:solidFill>
                  <a:schemeClr val="dk1"/>
                </a:solidFill>
              </a:rPr>
              <a:t>7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Arena of evolutionary step 1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2f7ee63fde_2_11"/>
          <p:cNvSpPr/>
          <p:nvPr/>
        </p:nvSpPr>
        <p:spPr>
          <a:xfrm>
            <a:off x="2217075" y="5598250"/>
            <a:ext cx="3120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28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-US">
                <a:solidFill>
                  <a:schemeClr val="dk1"/>
                </a:solidFill>
              </a:rPr>
              <a:t>5</a:t>
            </a: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Simulation parameters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g12f7ee63fde_2_11"/>
          <p:cNvGraphicFramePr/>
          <p:nvPr/>
        </p:nvGraphicFramePr>
        <p:xfrm>
          <a:off x="1116417" y="4683113"/>
          <a:ext cx="5321900" cy="850630"/>
        </p:xfrm>
        <a:graphic>
          <a:graphicData uri="http://schemas.openxmlformats.org/drawingml/2006/table">
            <a:tbl>
              <a:tblPr firstRow="1" bandRow="1">
                <a:noFill/>
                <a:tableStyleId>{367208AF-39D4-4EF6-AE1F-F26A95961332}</a:tableStyleId>
              </a:tblPr>
              <a:tblGrid>
                <a:gridCol w="113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Motor noise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Sensor noise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Simulation time (s)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max direction shifts per second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0.03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0.03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12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16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3" name="Google Shape;203;g12f7ee63fde_2_11"/>
          <p:cNvSpPr/>
          <p:nvPr/>
        </p:nvSpPr>
        <p:spPr>
          <a:xfrm>
            <a:off x="1453000" y="3953775"/>
            <a:ext cx="317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28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-US">
                <a:solidFill>
                  <a:schemeClr val="dk1"/>
                </a:solidFill>
              </a:rPr>
              <a:t>4</a:t>
            </a: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Evolution parameters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12f7ee63fde_2_11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05" name="Google Shape;205;g12f7ee63fde_2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1615" y="881451"/>
            <a:ext cx="4638460" cy="2532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" name="Google Shape;206;g12f7ee63fde_2_11"/>
          <p:cNvGraphicFramePr/>
          <p:nvPr/>
        </p:nvGraphicFramePr>
        <p:xfrm>
          <a:off x="1116413" y="1393663"/>
          <a:ext cx="3846850" cy="2560110"/>
        </p:xfrm>
        <a:graphic>
          <a:graphicData uri="http://schemas.openxmlformats.org/drawingml/2006/table">
            <a:tbl>
              <a:tblPr>
                <a:noFill/>
                <a:tableStyleId>{7B185F04-783D-4DB8-AD26-9042643C9346}</a:tableStyleId>
              </a:tblPr>
              <a:tblGrid>
                <a:gridCol w="19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Number of generations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200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Mu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25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Lambda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100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Replacement strat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plus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Tournament size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pBrainMutate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0.5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BrainSigma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</a:rPr>
                        <a:t>0.9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7" name="Google Shape;207;g12f7ee63fde_2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1358" y="3468250"/>
            <a:ext cx="3434916" cy="25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f9e975db0_2_302"/>
          <p:cNvSpPr txBox="1">
            <a:spLocks noGrp="1"/>
          </p:cNvSpPr>
          <p:nvPr>
            <p:ph type="title"/>
          </p:nvPr>
        </p:nvSpPr>
        <p:spPr>
          <a:xfrm>
            <a:off x="1025750" y="174706"/>
            <a:ext cx="10404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Experimental Method: </a:t>
            </a:r>
            <a:r>
              <a:rPr lang="en-US" sz="2900"/>
              <a:t>Locomotion</a:t>
            </a:r>
            <a:endParaRPr sz="3366"/>
          </a:p>
        </p:txBody>
      </p:sp>
      <p:sp>
        <p:nvSpPr>
          <p:cNvPr id="214" name="Google Shape;214;g12f9e975db0_2_302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215" name="Google Shape;215;g12f9e975db0_2_302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16" name="Google Shape;216;g12f9e975db0_2_302"/>
          <p:cNvSpPr/>
          <p:nvPr/>
        </p:nvSpPr>
        <p:spPr>
          <a:xfrm>
            <a:off x="2184150" y="1676100"/>
            <a:ext cx="2985900" cy="7257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Racing (Final distance of the closest element)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2f9e975db0_2_302"/>
          <p:cNvSpPr/>
          <p:nvPr/>
        </p:nvSpPr>
        <p:spPr>
          <a:xfrm>
            <a:off x="4985613" y="4984250"/>
            <a:ext cx="2337000" cy="72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Minimum distance + Stability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12f9e975db0_2_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925" y="5709962"/>
            <a:ext cx="5458376" cy="4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2f9e975db0_2_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3025" y="2402335"/>
            <a:ext cx="1879850" cy="61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2f9e975db0_2_3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2026" y="2401800"/>
            <a:ext cx="2299611" cy="4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2f9e975db0_2_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8950" y="2401788"/>
            <a:ext cx="2556300" cy="5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2f9e975db0_2_302"/>
          <p:cNvSpPr/>
          <p:nvPr/>
        </p:nvSpPr>
        <p:spPr>
          <a:xfrm>
            <a:off x="5891550" y="1676100"/>
            <a:ext cx="1582800" cy="72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Integral of Core position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2f9e975db0_2_302"/>
          <p:cNvSpPr/>
          <p:nvPr/>
        </p:nvSpPr>
        <p:spPr>
          <a:xfrm>
            <a:off x="8417425" y="1676088"/>
            <a:ext cx="1408800" cy="72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Core position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2f9e975db0_2_302"/>
          <p:cNvSpPr/>
          <p:nvPr/>
        </p:nvSpPr>
        <p:spPr>
          <a:xfrm>
            <a:off x="4985613" y="3330175"/>
            <a:ext cx="2337000" cy="72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Core position + Stability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2f9e975db0_2_302"/>
          <p:cNvSpPr txBox="1"/>
          <p:nvPr/>
        </p:nvSpPr>
        <p:spPr>
          <a:xfrm>
            <a:off x="1446575" y="1001000"/>
            <a:ext cx="495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variety of fitness functions: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12f9e975db0_2_3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3077" y="4055875"/>
            <a:ext cx="7569623" cy="5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fbcf9e780_1_4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52350" rIns="91425" bIns="50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2fbcf9e780_1_43"/>
          <p:cNvSpPr txBox="1">
            <a:spLocks noGrp="1"/>
          </p:cNvSpPr>
          <p:nvPr>
            <p:ph type="title"/>
          </p:nvPr>
        </p:nvSpPr>
        <p:spPr>
          <a:xfrm>
            <a:off x="1025750" y="174705"/>
            <a:ext cx="1040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ibre Franklin"/>
              <a:buNone/>
            </a:pPr>
            <a:r>
              <a:rPr lang="en-US" sz="3800" b="0"/>
              <a:t>Intermediate results: </a:t>
            </a:r>
            <a:r>
              <a:rPr lang="en-US" sz="2900"/>
              <a:t>Random configuration</a:t>
            </a:r>
            <a:endParaRPr sz="2900"/>
          </a:p>
        </p:txBody>
      </p:sp>
      <p:sp>
        <p:nvSpPr>
          <p:cNvPr id="234" name="Google Shape;234;g12fbcf9e780_1_43"/>
          <p:cNvSpPr txBox="1">
            <a:spLocks noGrp="1"/>
          </p:cNvSpPr>
          <p:nvPr>
            <p:ph type="dt" idx="10"/>
          </p:nvPr>
        </p:nvSpPr>
        <p:spPr>
          <a:xfrm rot="-5400000">
            <a:off x="-1628565" y="3704654"/>
            <a:ext cx="44547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29.05.2022</a:t>
            </a:r>
            <a:endParaRPr/>
          </a:p>
        </p:txBody>
      </p:sp>
      <p:sp>
        <p:nvSpPr>
          <p:cNvPr id="235" name="Google Shape;235;g12fbcf9e780_1_4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2fbcf9e780_1_4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2fbcf9e780_1_43"/>
          <p:cNvSpPr txBox="1">
            <a:spLocks noGrp="1"/>
          </p:cNvSpPr>
          <p:nvPr>
            <p:ph type="sldNum" idx="12"/>
          </p:nvPr>
        </p:nvSpPr>
        <p:spPr>
          <a:xfrm>
            <a:off x="11508317" y="260351"/>
            <a:ext cx="6837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38" name="Google Shape;238;g12fbcf9e780_1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837" y="857500"/>
            <a:ext cx="8414324" cy="28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2fbcf9e780_1_43"/>
          <p:cNvSpPr txBox="1"/>
          <p:nvPr/>
        </p:nvSpPr>
        <p:spPr>
          <a:xfrm>
            <a:off x="371158" y="6041575"/>
            <a:ext cx="547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</a:t>
            </a:r>
            <a:r>
              <a:rPr lang="en-US"/>
              <a:t>8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Fitness evolution: Max (x,y) distance + max acceleration, roll, pitch fitness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12fbcf9e780_1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9450" y="3813575"/>
            <a:ext cx="5260500" cy="2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2fbcf9e780_1_43"/>
          <p:cNvSpPr txBox="1"/>
          <p:nvPr/>
        </p:nvSpPr>
        <p:spPr>
          <a:xfrm>
            <a:off x="5753750" y="6156575"/>
            <a:ext cx="545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</a:t>
            </a:r>
            <a:r>
              <a:rPr lang="en-US"/>
              <a:t>9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Robot at the end of the evolution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12fbcf9e780_1_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2300" y="3520838"/>
            <a:ext cx="3316000" cy="24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2fbcf9e780_1_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0012" y="719588"/>
            <a:ext cx="8491975" cy="31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839</Words>
  <Application>Microsoft Macintosh PowerPoint</Application>
  <PresentationFormat>Widescreen</PresentationFormat>
  <Paragraphs>318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Libre Franklin</vt:lpstr>
      <vt:lpstr>Noto Sans Symbols</vt:lpstr>
      <vt:lpstr>Times New Roman</vt:lpstr>
      <vt:lpstr>Calibri</vt:lpstr>
      <vt:lpstr>Thème Office</vt:lpstr>
      <vt:lpstr>RoboGen Project: Group 7</vt:lpstr>
      <vt:lpstr>Introduction: Mars exploration rover</vt:lpstr>
      <vt:lpstr>Experimental Method:</vt:lpstr>
      <vt:lpstr>Experimental Method: Starting robot</vt:lpstr>
      <vt:lpstr>Experimental Method: Starting robots (bis)</vt:lpstr>
      <vt:lpstr>Experimental Method: Starting robots (bis)</vt:lpstr>
      <vt:lpstr>Experimental Method: Initial parameters</vt:lpstr>
      <vt:lpstr>Experimental Method: Locomotion</vt:lpstr>
      <vt:lpstr>Intermediate results: Random configuration</vt:lpstr>
      <vt:lpstr>Intermediate results: Snake and starfish</vt:lpstr>
      <vt:lpstr>Experimental Method: Obstacle avoidance</vt:lpstr>
      <vt:lpstr>Results</vt:lpstr>
      <vt:lpstr>Results</vt:lpstr>
      <vt:lpstr>Results</vt:lpstr>
      <vt:lpstr>Video of GorillaBot - Simulation (2x speed)</vt:lpstr>
      <vt:lpstr>Video of GorillaBot - Real robot</vt:lpstr>
      <vt:lpstr>Conclusion</vt:lpstr>
      <vt:lpstr>Workload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RoboGen Project: Group 7</dc:title>
  <dc:creator>Egor</dc:creator>
  <cp:lastModifiedBy>Zunino Luca</cp:lastModifiedBy>
  <cp:revision>1</cp:revision>
  <dcterms:created xsi:type="dcterms:W3CDTF">2019-12-20T16:24:33Z</dcterms:created>
  <dcterms:modified xsi:type="dcterms:W3CDTF">2022-05-31T19:43:04Z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0x0101004117803FC3E3B34F9A4EB39FEA40042F</vt:lpwstr>
  </property>
</Properties>
</file>